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Archive" panose="02000506040000020004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" panose="020B0503030501040103" pitchFamily="34" charset="0"/>
      <p:regular r:id="rId33"/>
    </p:embeddedFont>
    <p:embeddedFont>
      <p:font typeface="Canva Sans Bold" panose="020B0803030501040103" pitchFamily="34" charset="0"/>
      <p:regular r:id="rId34"/>
      <p:bold r:id="rId35"/>
    </p:embeddedFont>
    <p:embeddedFont>
      <p:font typeface="Courier Prime" pitchFamily="49" charset="77"/>
      <p:regular r:id="rId36"/>
    </p:embeddedFont>
    <p:embeddedFont>
      <p:font typeface="Courier Prime Bold" pitchFamily="49" charset="77"/>
      <p:regular r:id="rId37"/>
      <p:bold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Bold" pitchFamily="2" charset="77"/>
      <p:regular r:id="rId43"/>
      <p:bold r:id="rId44"/>
    </p:embeddedFont>
    <p:embeddedFont>
      <p:font typeface="Montserrat Classic" pitchFamily="2" charset="77"/>
      <p:regular r:id="rId45"/>
    </p:embeddedFont>
    <p:embeddedFont>
      <p:font typeface="Montserrat Classic Bold" pitchFamily="2" charset="77"/>
      <p:regular r:id="rId46"/>
      <p:bold r:id="rId47"/>
    </p:embeddedFont>
    <p:embeddedFont>
      <p:font typeface="Montserrat Italics" pitchFamily="2" charset="77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3" autoAdjust="0"/>
    <p:restoredTop sz="94670" autoAdjust="0"/>
  </p:normalViewPr>
  <p:slideViewPr>
    <p:cSldViewPr>
      <p:cViewPr varScale="1">
        <p:scale>
          <a:sx n="62" d="100"/>
          <a:sy n="62" d="100"/>
        </p:scale>
        <p:origin x="224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1.png"/><Relationship Id="rId18" Type="http://schemas.openxmlformats.org/officeDocument/2006/relationships/image" Target="../media/image16.sv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5.png"/><Relationship Id="rId2" Type="http://schemas.microsoft.com/office/2007/relationships/media" Target="../media/media1.m4a"/><Relationship Id="rId16" Type="http://schemas.openxmlformats.org/officeDocument/2006/relationships/image" Target="../media/image14.svg"/><Relationship Id="rId20" Type="http://schemas.openxmlformats.org/officeDocument/2006/relationships/image" Target="../media/image32.png"/><Relationship Id="rId1" Type="http://schemas.openxmlformats.org/officeDocument/2006/relationships/tags" Target="../tags/tag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openxmlformats.org/officeDocument/2006/relationships/image" Target="../media/image4.svg"/><Relationship Id="rId19" Type="http://schemas.openxmlformats.org/officeDocument/2006/relationships/image" Target="../media/image3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34.svg"/><Relationship Id="rId2" Type="http://schemas.openxmlformats.org/officeDocument/2006/relationships/audio" Target="../media/media2.m4a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18" Type="http://schemas.openxmlformats.org/officeDocument/2006/relationships/image" Target="../media/image32.png"/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17" Type="http://schemas.openxmlformats.org/officeDocument/2006/relationships/image" Target="../media/image36.png"/><Relationship Id="rId2" Type="http://schemas.microsoft.com/office/2007/relationships/media" Target="../media/media3.m4a"/><Relationship Id="rId16" Type="http://schemas.openxmlformats.org/officeDocument/2006/relationships/image" Target="../media/image22.svg"/><Relationship Id="rId1" Type="http://schemas.openxmlformats.org/officeDocument/2006/relationships/tags" Target="../tags/tag2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audio" Target="../media/media4.m4a"/><Relationship Id="rId16" Type="http://schemas.openxmlformats.org/officeDocument/2006/relationships/image" Target="../media/image37.png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4.sv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18" Type="http://schemas.openxmlformats.org/officeDocument/2006/relationships/image" Target="../media/image39.png"/><Relationship Id="rId3" Type="http://schemas.openxmlformats.org/officeDocument/2006/relationships/audio" Target="../media/media5.m4a"/><Relationship Id="rId21" Type="http://schemas.openxmlformats.org/officeDocument/2006/relationships/image" Target="../media/image42.png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17" Type="http://schemas.openxmlformats.org/officeDocument/2006/relationships/image" Target="../media/image38.png"/><Relationship Id="rId2" Type="http://schemas.microsoft.com/office/2007/relationships/media" Target="../media/media5.m4a"/><Relationship Id="rId16" Type="http://schemas.openxmlformats.org/officeDocument/2006/relationships/image" Target="../media/image22.svg"/><Relationship Id="rId20" Type="http://schemas.openxmlformats.org/officeDocument/2006/relationships/image" Target="../media/image41.svg"/><Relationship Id="rId1" Type="http://schemas.openxmlformats.org/officeDocument/2006/relationships/tags" Target="../tags/tag3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23" Type="http://schemas.openxmlformats.org/officeDocument/2006/relationships/image" Target="../media/image32.png"/><Relationship Id="rId10" Type="http://schemas.openxmlformats.org/officeDocument/2006/relationships/image" Target="../media/image4.svg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18.svg"/><Relationship Id="rId22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1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4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45.svg"/><Relationship Id="rId2" Type="http://schemas.openxmlformats.org/officeDocument/2006/relationships/audio" Target="../media/media6.m4a"/><Relationship Id="rId16" Type="http://schemas.openxmlformats.org/officeDocument/2006/relationships/image" Target="../media/image44.png"/><Relationship Id="rId20" Type="http://schemas.openxmlformats.org/officeDocument/2006/relationships/image" Target="../media/image13.png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image" Target="../media/image47.sv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Relationship Id="rId2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8.jpeg"/><Relationship Id="rId18" Type="http://schemas.openxmlformats.org/officeDocument/2006/relationships/image" Target="../media/image21.png"/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6.sv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20" Type="http://schemas.openxmlformats.org/officeDocument/2006/relationships/image" Target="../media/image32.png"/><Relationship Id="rId1" Type="http://schemas.openxmlformats.org/officeDocument/2006/relationships/tags" Target="../tags/tag4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4.svg"/><Relationship Id="rId10" Type="http://schemas.openxmlformats.org/officeDocument/2006/relationships/image" Target="../media/image4.svg"/><Relationship Id="rId19" Type="http://schemas.openxmlformats.org/officeDocument/2006/relationships/image" Target="../media/image22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8.jpeg"/><Relationship Id="rId18" Type="http://schemas.openxmlformats.org/officeDocument/2006/relationships/image" Target="../media/image21.png"/><Relationship Id="rId3" Type="http://schemas.openxmlformats.org/officeDocument/2006/relationships/audio" Target="../media/media8.m4a"/><Relationship Id="rId21" Type="http://schemas.openxmlformats.org/officeDocument/2006/relationships/image" Target="../media/image32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6.svg"/><Relationship Id="rId2" Type="http://schemas.microsoft.com/office/2007/relationships/media" Target="../media/media8.m4a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4.svg"/><Relationship Id="rId10" Type="http://schemas.openxmlformats.org/officeDocument/2006/relationships/image" Target="../media/image4.svg"/><Relationship Id="rId19" Type="http://schemas.openxmlformats.org/officeDocument/2006/relationships/image" Target="../media/image22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18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14.svg"/><Relationship Id="rId2" Type="http://schemas.openxmlformats.org/officeDocument/2006/relationships/audio" Target="../media/media9.m4a"/><Relationship Id="rId16" Type="http://schemas.openxmlformats.org/officeDocument/2006/relationships/image" Target="../media/image13.png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1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image" Target="../media/image14.svg"/><Relationship Id="rId2" Type="http://schemas.openxmlformats.org/officeDocument/2006/relationships/audio" Target="../media/media10.m4a"/><Relationship Id="rId16" Type="http://schemas.openxmlformats.org/officeDocument/2006/relationships/image" Target="../media/image13.png"/><Relationship Id="rId20" Type="http://schemas.openxmlformats.org/officeDocument/2006/relationships/image" Target="../media/image53.png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5" Type="http://schemas.openxmlformats.org/officeDocument/2006/relationships/image" Target="../media/image22.svg"/><Relationship Id="rId10" Type="http://schemas.openxmlformats.org/officeDocument/2006/relationships/image" Target="../media/image19.png"/><Relationship Id="rId19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.png"/><Relationship Id="rId18" Type="http://schemas.openxmlformats.org/officeDocument/2006/relationships/image" Target="../media/image14.svg"/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12" Type="http://schemas.openxmlformats.org/officeDocument/2006/relationships/image" Target="../media/image20.svg"/><Relationship Id="rId17" Type="http://schemas.openxmlformats.org/officeDocument/2006/relationships/image" Target="../media/image13.png"/><Relationship Id="rId2" Type="http://schemas.microsoft.com/office/2007/relationships/media" Target="../media/media11.m4a"/><Relationship Id="rId16" Type="http://schemas.openxmlformats.org/officeDocument/2006/relationships/image" Target="../media/image22.svg"/><Relationship Id="rId20" Type="http://schemas.openxmlformats.org/officeDocument/2006/relationships/image" Target="../media/image32.png"/><Relationship Id="rId1" Type="http://schemas.openxmlformats.org/officeDocument/2006/relationships/tags" Target="../tags/tag6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openxmlformats.org/officeDocument/2006/relationships/image" Target="../media/image18.svg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Relationship Id="rId1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12" Type="http://schemas.openxmlformats.org/officeDocument/2006/relationships/image" Target="../media/image14.svg"/><Relationship Id="rId17" Type="http://schemas.openxmlformats.org/officeDocument/2006/relationships/image" Target="../media/image32.png"/><Relationship Id="rId2" Type="http://schemas.microsoft.com/office/2007/relationships/media" Target="../media/media12.m4a"/><Relationship Id="rId16" Type="http://schemas.openxmlformats.org/officeDocument/2006/relationships/image" Target="../media/image22.svg"/><Relationship Id="rId1" Type="http://schemas.openxmlformats.org/officeDocument/2006/relationships/tags" Target="../tags/tag7.xml"/><Relationship Id="rId6" Type="http://schemas.openxmlformats.org/officeDocument/2006/relationships/image" Target="../media/image16.sv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sv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12" Type="http://schemas.openxmlformats.org/officeDocument/2006/relationships/image" Target="../media/image17.png"/><Relationship Id="rId17" Type="http://schemas.openxmlformats.org/officeDocument/2006/relationships/hyperlink" Target="https://appsilon.com/renv-how-to-manage-dependencies-in-r/?fbclid=IwAR3tXsTNdtzImNzVksza1xNb3tW8XAF4HR5DXrqL-PFjgbUb-MUbwRQV1zQ" TargetMode="External"/><Relationship Id="rId2" Type="http://schemas.openxmlformats.org/officeDocument/2006/relationships/audio" Target="../media/media13.m4a"/><Relationship Id="rId16" Type="http://schemas.openxmlformats.org/officeDocument/2006/relationships/hyperlink" Target="https://kevinushey-2020-rstudio-conf.netlify.app/slides.html#18" TargetMode="External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4.sv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audio" Target="../media/media14.m4a"/><Relationship Id="rId16" Type="http://schemas.openxmlformats.org/officeDocument/2006/relationships/image" Target="../media/image19.png"/><Relationship Id="rId20" Type="http://schemas.openxmlformats.org/officeDocument/2006/relationships/image" Target="../media/image55.png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5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8.sv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7522088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2487671" y="2660240"/>
            <a:ext cx="8676681" cy="251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0"/>
              </a:lnSpc>
            </a:pPr>
            <a:r>
              <a:rPr lang="en-US" sz="7000">
                <a:solidFill>
                  <a:srgbClr val="3B41C9"/>
                </a:solidFill>
                <a:latin typeface="Archive Bold"/>
              </a:rPr>
              <a:t>ENSURING REPRODUCIBILITY WITH </a:t>
            </a:r>
            <a:r>
              <a:rPr lang="en-US" sz="7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71" y="6254273"/>
            <a:ext cx="7392382" cy="6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 WORKSHOP ON REPRODUCIBILITY</a:t>
            </a:r>
          </a:p>
          <a:p>
            <a:pPr algn="ctr">
              <a:lnSpc>
                <a:spcPts val="2511"/>
              </a:lnSpc>
            </a:pPr>
            <a:r>
              <a:rPr lang="en-US" sz="2700">
                <a:solidFill>
                  <a:srgbClr val="3B41C9"/>
                </a:solidFill>
                <a:latin typeface="Archive Bold"/>
              </a:rPr>
              <a:t>AND WORKFLOW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779501"/>
            <a:ext cx="7418329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 Bold"/>
              </a:rPr>
              <a:t>Presenters: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Nima Thing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Varvara Ilyina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2923347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Different Projects may have distinct package needs. For example: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2255" y="3399597"/>
            <a:ext cx="15097045" cy="187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1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relies on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0.9.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2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needs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0.8.2.</a:t>
            </a:r>
          </a:p>
          <a:p>
            <a:pPr marL="561336" lvl="1" indent="-280668">
              <a:lnSpc>
                <a:spcPts val="514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 Bold"/>
              </a:rPr>
              <a:t>Project 3 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demands the development edition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endParaRPr lang="en-US" sz="2599" dirty="0">
              <a:solidFill>
                <a:srgbClr val="000000"/>
              </a:solidFill>
              <a:latin typeface="Montserra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12527" y="6003455"/>
            <a:ext cx="15685163" cy="239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The challenge is that all these projects share the same library paths, which means that installing a new version of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would impact all these projects. </a:t>
            </a:r>
          </a:p>
          <a:p>
            <a:pPr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9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could lead to confusion and potential issues, especially if you don't keep a record of which specific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version (or its related dependencies) is associated with each project.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8007425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5284374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17121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1002327" y="5787135"/>
            <a:ext cx="2001299" cy="1108219"/>
          </a:xfrm>
          <a:custGeom>
            <a:avLst/>
            <a:gdLst/>
            <a:ahLst/>
            <a:cxnLst/>
            <a:rect l="l" t="t" r="r" b="b"/>
            <a:pathLst>
              <a:path w="2001299" h="1108219">
                <a:moveTo>
                  <a:pt x="0" y="0"/>
                </a:moveTo>
                <a:lnTo>
                  <a:pt x="2001299" y="0"/>
                </a:lnTo>
                <a:lnTo>
                  <a:pt x="2001299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5284374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11002327" y="3924163"/>
            <a:ext cx="1954710" cy="1070204"/>
          </a:xfrm>
          <a:custGeom>
            <a:avLst/>
            <a:gdLst/>
            <a:ahLst/>
            <a:cxnLst/>
            <a:rect l="l" t="t" r="r" b="b"/>
            <a:pathLst>
              <a:path w="1954710" h="1070204">
                <a:moveTo>
                  <a:pt x="0" y="0"/>
                </a:moveTo>
                <a:lnTo>
                  <a:pt x="1954710" y="0"/>
                </a:lnTo>
                <a:lnTo>
                  <a:pt x="1954710" y="1070204"/>
                </a:lnTo>
                <a:lnTo>
                  <a:pt x="0" y="107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20" name="Group 20"/>
          <p:cNvGrpSpPr/>
          <p:nvPr/>
        </p:nvGrpSpPr>
        <p:grpSpPr>
          <a:xfrm>
            <a:off x="5951755" y="4980556"/>
            <a:ext cx="619948" cy="839397"/>
            <a:chOff x="0" y="0"/>
            <a:chExt cx="600304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7425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1856" y="6055217"/>
            <a:ext cx="1646334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15309" y="6055217"/>
            <a:ext cx="1657862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67614" y="6055217"/>
            <a:ext cx="1670725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84374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2327" y="4173237"/>
            <a:ext cx="1954710" cy="5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000000"/>
                </a:solidFill>
                <a:latin typeface="Canva Sans Bold"/>
              </a:rPr>
              <a:t>Library 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07797" y="4980556"/>
            <a:ext cx="619948" cy="839397"/>
            <a:chOff x="0" y="0"/>
            <a:chExt cx="600304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663838" y="4980556"/>
            <a:ext cx="619948" cy="839397"/>
            <a:chOff x="0" y="0"/>
            <a:chExt cx="600304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0304" cy="812800"/>
            </a:xfrm>
            <a:custGeom>
              <a:avLst/>
              <a:gdLst/>
              <a:ahLst/>
              <a:cxnLst/>
              <a:rect l="l" t="t" r="r" b="b"/>
              <a:pathLst>
                <a:path w="600304" h="812800">
                  <a:moveTo>
                    <a:pt x="300152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97104" y="812800"/>
                  </a:lnTo>
                  <a:lnTo>
                    <a:pt x="397104" y="406400"/>
                  </a:lnTo>
                  <a:lnTo>
                    <a:pt x="600304" y="406400"/>
                  </a:lnTo>
                  <a:lnTo>
                    <a:pt x="300152" y="0"/>
                  </a:lnTo>
                  <a:close/>
                </a:path>
              </a:pathLst>
            </a:custGeom>
            <a:solidFill>
              <a:srgbClr val="0069A6"/>
            </a:solidFill>
          </p:spPr>
          <p:txBody>
            <a:bodyPr/>
            <a:lstStyle/>
            <a:p>
              <a:endParaRPr lang="en-JP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3200" y="101600"/>
              <a:ext cx="193904" cy="71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712527" y="2932872"/>
            <a:ext cx="1554677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Use project-local libraries to ensure that each project gets its unique library of R packages.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67698" y="7448496"/>
            <a:ext cx="152831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Utilizing project-specific libraries ensures that updating packages for one project won't risk  the stability of your other projects.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2923347"/>
            <a:ext cx="16770544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This concept of project-local libraries is the foundation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package.</a:t>
            </a: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With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, we: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0477" y="4733097"/>
            <a:ext cx="14913416" cy="388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Assign a dedicated project-specific library to each project.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Simplify the process of setting up and using these project-local libraries within R sessions.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Offer convenient tools for handling the R packages installed in these project-specific libraries.</a:t>
            </a:r>
          </a:p>
          <a:p>
            <a:pPr marL="561336" lvl="1" indent="-280668">
              <a:lnSpc>
                <a:spcPts val="4497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 Strive to ensure a smooth and user-friendly experience, even for those who are not experts in using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5345225" y="398085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5345225" y="570233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6975760" y="6384793"/>
            <a:ext cx="5881826" cy="2973957"/>
          </a:xfrm>
          <a:custGeom>
            <a:avLst/>
            <a:gdLst/>
            <a:ahLst/>
            <a:cxnLst/>
            <a:rect l="l" t="t" r="r" b="b"/>
            <a:pathLst>
              <a:path w="5881826" h="2973957">
                <a:moveTo>
                  <a:pt x="0" y="0"/>
                </a:moveTo>
                <a:lnTo>
                  <a:pt x="5881826" y="0"/>
                </a:lnTo>
                <a:lnTo>
                  <a:pt x="5881826" y="2973957"/>
                </a:lnTo>
                <a:lnTo>
                  <a:pt x="0" y="29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8463" y="3182285"/>
            <a:ext cx="1173454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[3].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5760" y="4648703"/>
            <a:ext cx="7099620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install.packages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(“</a:t>
            </a:r>
            <a:r>
              <a:rPr lang="en-US" sz="21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Courier Prime"/>
              </a:rPr>
              <a:t>”)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3B41C9"/>
              </a:solidFill>
              <a:latin typeface="Courier Prim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36208" y="2363135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GETTING STARTED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8463" y="430707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98463" y="601395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8132" y="421141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INSTALLING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68132" y="5843138"/>
            <a:ext cx="917356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ALTERNATIVELY, YOU CAN CREATE </a:t>
            </a:r>
            <a:r>
              <a:rPr lang="en-US" sz="2299" dirty="0">
                <a:solidFill>
                  <a:srgbClr val="3B41C9"/>
                </a:solidFill>
                <a:latin typeface="Montserrat Classic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IN NEW PROJECT</a:t>
            </a:r>
          </a:p>
        </p:txBody>
      </p:sp>
      <p:pic>
        <p:nvPicPr>
          <p:cNvPr id="214" name="Audio 213">
            <a:extLst>
              <a:ext uri="{FF2B5EF4-FFF2-40B4-BE49-F238E27FC236}">
                <a16:creationId xmlns:a16="http://schemas.microsoft.com/office/drawing/2014/main" id="{94778FEE-A7D0-090E-0E4E-B049E0F227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4110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2601556" y="4497773"/>
            <a:ext cx="4284410" cy="4076700"/>
            <a:chOff x="0" y="0"/>
            <a:chExt cx="6888894" cy="8291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56413" y="3477891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Freeform 22"/>
          <p:cNvSpPr/>
          <p:nvPr/>
        </p:nvSpPr>
        <p:spPr>
          <a:xfrm>
            <a:off x="4192585" y="4057682"/>
            <a:ext cx="998877" cy="761001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NEXT STEP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40533" y="6937637"/>
            <a:ext cx="337790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renv::init()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40533" y="5715240"/>
            <a:ext cx="3377907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INITIALIZE NEW PROJECT ENVIRONMENT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E431377-C38A-FB50-CB30-DEA2158CE9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8175" y="3966513"/>
            <a:ext cx="8933226" cy="5054325"/>
          </a:xfrm>
          <a:prstGeom prst="rect">
            <a:avLst/>
          </a:prstGeom>
        </p:spPr>
      </p:pic>
      <p:pic>
        <p:nvPicPr>
          <p:cNvPr id="243" name="Audio 242">
            <a:extLst>
              <a:ext uri="{FF2B5EF4-FFF2-40B4-BE49-F238E27FC236}">
                <a16:creationId xmlns:a16="http://schemas.microsoft.com/office/drawing/2014/main" id="{BB68F780-E724-34AB-2A63-FDD3F7F3D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092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236" y="2129605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FILES AND FOLDERS CREATED BY </a:t>
            </a:r>
            <a:r>
              <a:rPr lang="en-US" sz="6000">
                <a:solidFill>
                  <a:srgbClr val="3B41C9"/>
                </a:solidFill>
                <a:latin typeface="Archive"/>
              </a:rPr>
              <a:t>RENV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974299"/>
            <a:ext cx="1354383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run by RStudio every time you load or reload R session. It calls the                                       file.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7035780"/>
            <a:ext cx="5977280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file used to activate a local R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42500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462673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74474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7824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455292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Rprofile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15469" y="6513174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activate.R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493134"/>
            <a:ext cx="1227218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Tells Git to ignore the library folder, as it contains dependencies that can be large in size.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94383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526358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974126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/.</a:t>
            </a: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gitignore</a:t>
            </a:r>
            <a:endParaRPr lang="en-US" sz="2299" dirty="0">
              <a:solidFill>
                <a:srgbClr val="3B41C9"/>
              </a:solidFill>
              <a:latin typeface="Courier Prim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23365" y="8634618"/>
            <a:ext cx="5420635" cy="71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Folder with many subfolders –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contains the project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806151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3812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8112013"/>
            <a:ext cx="3271523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Courier Prime Bold"/>
              </a:rPr>
              <a:t>renv</a:t>
            </a:r>
            <a:r>
              <a:rPr lang="en-US" sz="2299" dirty="0">
                <a:solidFill>
                  <a:srgbClr val="3B41C9"/>
                </a:solidFill>
                <a:latin typeface="Courier Prime Bold"/>
              </a:rPr>
              <a:t>/library/*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12296" y="4035259"/>
            <a:ext cx="2550230" cy="32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99" dirty="0">
                <a:solidFill>
                  <a:srgbClr val="3B41C9"/>
                </a:solidFill>
                <a:latin typeface="Courier Prime"/>
              </a:rPr>
              <a:t>/</a:t>
            </a:r>
            <a:r>
              <a:rPr lang="en-US" sz="2099" dirty="0" err="1">
                <a:solidFill>
                  <a:srgbClr val="3B41C9"/>
                </a:solidFill>
                <a:latin typeface="Courier Prime"/>
              </a:rPr>
              <a:t>activate.R</a:t>
            </a:r>
            <a:endParaRPr lang="en-US" sz="2099" dirty="0">
              <a:solidFill>
                <a:srgbClr val="3B41C9"/>
              </a:solidFill>
              <a:latin typeface="Courier Prime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D2CB39-43F8-79FA-22DA-070A2FF9A4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3682" y="6274172"/>
            <a:ext cx="6158611" cy="3156564"/>
          </a:xfrm>
          <a:prstGeom prst="rect">
            <a:avLst/>
          </a:prstGeom>
        </p:spPr>
      </p:pic>
      <p:pic>
        <p:nvPicPr>
          <p:cNvPr id="195" name="Audio 194">
            <a:extLst>
              <a:ext uri="{FF2B5EF4-FFF2-40B4-BE49-F238E27FC236}">
                <a16:creationId xmlns:a16="http://schemas.microsoft.com/office/drawing/2014/main" id="{129D5EC2-F586-5C83-FB84-F02DB7733C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232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5"/>
                </p:tgtEl>
              </p:cMediaNode>
            </p:audio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272236" y="4231646"/>
            <a:ext cx="9687398" cy="4495526"/>
          </a:xfrm>
          <a:custGeom>
            <a:avLst/>
            <a:gdLst/>
            <a:ahLst/>
            <a:cxnLst/>
            <a:rect l="l" t="t" r="r" b="b"/>
            <a:pathLst>
              <a:path w="9687398" h="4495526">
                <a:moveTo>
                  <a:pt x="0" y="0"/>
                </a:moveTo>
                <a:lnTo>
                  <a:pt x="9687398" y="0"/>
                </a:lnTo>
                <a:lnTo>
                  <a:pt x="9687398" y="4495526"/>
                </a:lnTo>
                <a:lnTo>
                  <a:pt x="0" y="44955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0891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2236" y="2198527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What’s inside renv.lock?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2236" y="3154686"/>
            <a:ext cx="1498706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3B41C9"/>
                </a:solidFill>
                <a:latin typeface="Montserrat"/>
              </a:rPr>
              <a:t>It contains all the project dependencies and sub-dependencies with the correct version.</a:t>
            </a:r>
          </a:p>
        </p:txBody>
      </p:sp>
      <p:pic>
        <p:nvPicPr>
          <p:cNvPr id="120" name="Audio 119">
            <a:extLst>
              <a:ext uri="{FF2B5EF4-FFF2-40B4-BE49-F238E27FC236}">
                <a16:creationId xmlns:a16="http://schemas.microsoft.com/office/drawing/2014/main" id="{D21DA9FD-6263-0284-CE38-77E7DD950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457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2130819" y="3068362"/>
            <a:ext cx="6268474" cy="6649990"/>
          </a:xfrm>
          <a:custGeom>
            <a:avLst/>
            <a:gdLst/>
            <a:ahLst/>
            <a:cxnLst/>
            <a:rect l="l" t="t" r="r" b="b"/>
            <a:pathLst>
              <a:path w="6268474" h="6649990">
                <a:moveTo>
                  <a:pt x="0" y="0"/>
                </a:moveTo>
                <a:lnTo>
                  <a:pt x="6268474" y="0"/>
                </a:lnTo>
                <a:lnTo>
                  <a:pt x="6268474" y="6649990"/>
                </a:lnTo>
                <a:lnTo>
                  <a:pt x="0" y="66499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903" r="-3769"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0190858" y="3081742"/>
            <a:ext cx="4383730" cy="6636611"/>
          </a:xfrm>
          <a:custGeom>
            <a:avLst/>
            <a:gdLst/>
            <a:ahLst/>
            <a:cxnLst/>
            <a:rect l="l" t="t" r="r" b="b"/>
            <a:pathLst>
              <a:path w="4383730" h="6636611">
                <a:moveTo>
                  <a:pt x="0" y="0"/>
                </a:moveTo>
                <a:lnTo>
                  <a:pt x="4383730" y="0"/>
                </a:lnTo>
                <a:lnTo>
                  <a:pt x="4383730" y="6636610"/>
                </a:lnTo>
                <a:lnTo>
                  <a:pt x="0" y="663661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242376" y="3068362"/>
            <a:ext cx="2156918" cy="776490"/>
          </a:xfrm>
          <a:custGeom>
            <a:avLst/>
            <a:gdLst/>
            <a:ahLst/>
            <a:cxnLst/>
            <a:rect l="l" t="t" r="r" b="b"/>
            <a:pathLst>
              <a:path w="2156918" h="776490">
                <a:moveTo>
                  <a:pt x="0" y="0"/>
                </a:moveTo>
                <a:lnTo>
                  <a:pt x="2156917" y="0"/>
                </a:lnTo>
                <a:lnTo>
                  <a:pt x="2156917" y="776490"/>
                </a:lnTo>
                <a:lnTo>
                  <a:pt x="0" y="7764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2481835" y="3068362"/>
            <a:ext cx="2092753" cy="753391"/>
          </a:xfrm>
          <a:custGeom>
            <a:avLst/>
            <a:gdLst/>
            <a:ahLst/>
            <a:cxnLst/>
            <a:rect l="l" t="t" r="r" b="b"/>
            <a:pathLst>
              <a:path w="2092753" h="753391">
                <a:moveTo>
                  <a:pt x="0" y="0"/>
                </a:moveTo>
                <a:lnTo>
                  <a:pt x="2092753" y="0"/>
                </a:lnTo>
                <a:lnTo>
                  <a:pt x="2092753" y="753391"/>
                </a:lnTo>
                <a:lnTo>
                  <a:pt x="0" y="7533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0819" y="2211112"/>
            <a:ext cx="1458144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no dependencies? don’t worry!</a:t>
            </a:r>
          </a:p>
        </p:txBody>
      </p:sp>
      <p:pic>
        <p:nvPicPr>
          <p:cNvPr id="105" name="Audio 104">
            <a:extLst>
              <a:ext uri="{FF2B5EF4-FFF2-40B4-BE49-F238E27FC236}">
                <a16:creationId xmlns:a16="http://schemas.microsoft.com/office/drawing/2014/main" id="{06370355-659D-613E-F7C8-873C37B7ED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365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1" name="Group 11"/>
          <p:cNvGrpSpPr/>
          <p:nvPr/>
        </p:nvGrpSpPr>
        <p:grpSpPr>
          <a:xfrm>
            <a:off x="4962673" y="4372696"/>
            <a:ext cx="4149477" cy="4994028"/>
            <a:chOff x="0" y="0"/>
            <a:chExt cx="6888894" cy="82910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7530" y="3352814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6" name="Group 16"/>
          <p:cNvGrpSpPr/>
          <p:nvPr/>
        </p:nvGrpSpPr>
        <p:grpSpPr>
          <a:xfrm>
            <a:off x="9528167" y="4381500"/>
            <a:ext cx="4149477" cy="4994028"/>
            <a:chOff x="0" y="0"/>
            <a:chExt cx="6888894" cy="82910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8291003"/>
            </a:xfrm>
            <a:custGeom>
              <a:avLst/>
              <a:gdLst/>
              <a:ahLst/>
              <a:cxnLst/>
              <a:rect l="l" t="t" r="r" b="b"/>
              <a:pathLst>
                <a:path w="6888893" h="8291003">
                  <a:moveTo>
                    <a:pt x="0" y="0"/>
                  </a:moveTo>
                  <a:lnTo>
                    <a:pt x="0" y="8291003"/>
                  </a:lnTo>
                  <a:lnTo>
                    <a:pt x="6888893" y="829100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8230043"/>
                  </a:moveTo>
                  <a:lnTo>
                    <a:pt x="59690" y="823004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823004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83024" y="3284818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3" name="Freeform 23"/>
          <p:cNvSpPr/>
          <p:nvPr/>
        </p:nvSpPr>
        <p:spPr>
          <a:xfrm>
            <a:off x="6491104" y="3804427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11057790" y="3843156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Install and Save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01650" y="6402228"/>
            <a:ext cx="3271523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install.packages()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renv::install()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remove.packages()</a:t>
            </a:r>
          </a:p>
          <a:p>
            <a:pPr algn="ctr">
              <a:lnSpc>
                <a:spcPts val="2640"/>
              </a:lnSpc>
            </a:pPr>
            <a:endParaRPr lang="en-US" sz="2000">
              <a:solidFill>
                <a:srgbClr val="3B41C9"/>
              </a:solidFill>
              <a:latin typeface="Courier Prime"/>
            </a:endParaRPr>
          </a:p>
          <a:p>
            <a:pPr algn="ctr">
              <a:lnSpc>
                <a:spcPts val="264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renv::remove()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62415" y="5391622"/>
            <a:ext cx="32715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 Classic Bold"/>
              </a:rPr>
              <a:t>SAVE LIBRARY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01650" y="5537724"/>
            <a:ext cx="32715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Montserrat Classic Bold"/>
              </a:rPr>
              <a:t>INSTALL / REMOVE PACKAGES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67144" y="5963440"/>
            <a:ext cx="327152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renv::snapshot()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6" name="Freeform 3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7" name="Freeform 3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8" name="Freeform 3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9" name="AutoShape 39"/>
          <p:cNvSpPr/>
          <p:nvPr/>
        </p:nvSpPr>
        <p:spPr>
          <a:xfrm>
            <a:off x="5732811" y="7772875"/>
            <a:ext cx="2609202" cy="0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0" name="TextBox 40"/>
          <p:cNvSpPr txBox="1"/>
          <p:nvPr/>
        </p:nvSpPr>
        <p:spPr>
          <a:xfrm>
            <a:off x="6919838" y="6776365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919838" y="8449396"/>
            <a:ext cx="23514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or</a:t>
            </a:r>
          </a:p>
        </p:txBody>
      </p:sp>
      <p:pic>
        <p:nvPicPr>
          <p:cNvPr id="86" name="Audio 85">
            <a:extLst>
              <a:ext uri="{FF2B5EF4-FFF2-40B4-BE49-F238E27FC236}">
                <a16:creationId xmlns:a16="http://schemas.microsoft.com/office/drawing/2014/main" id="{0586617F-93FD-888C-3231-FD619BFCD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00246"/>
      </p:ext>
    </p:extLst>
  </p:cSld>
  <p:clrMapOvr>
    <a:masterClrMapping/>
  </p:clrMapOvr>
  <p:transition spd="slow" advTm="3740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9" name="Freeform 9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10" name="Group 10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TextBox 18"/>
          <p:cNvSpPr txBox="1"/>
          <p:nvPr/>
        </p:nvSpPr>
        <p:spPr>
          <a:xfrm>
            <a:off x="8775093" y="2840990"/>
            <a:ext cx="8193693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PUSHING </a:t>
            </a:r>
            <a:r>
              <a:rPr lang="en-US" sz="4200">
                <a:solidFill>
                  <a:srgbClr val="3B41C9"/>
                </a:solidFill>
                <a:latin typeface="Archive"/>
              </a:rPr>
              <a:t>RPROJECT</a:t>
            </a:r>
            <a:r>
              <a:rPr lang="en-US" sz="4200">
                <a:solidFill>
                  <a:srgbClr val="3B41C9"/>
                </a:solidFill>
                <a:latin typeface="Archive Bold"/>
              </a:rPr>
              <a:t> TO GITHUB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Freeform 20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1" name="Freeform 21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9322130" y="4194076"/>
            <a:ext cx="7099620" cy="2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init</a:t>
            </a:r>
            <a:endParaRPr lang="en-US" sz="2200" dirty="0">
              <a:solidFill>
                <a:srgbClr val="3B41C9"/>
              </a:solidFill>
              <a:latin typeface="Courier Prime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add .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commit -m "initial commit"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remote add origin https://</a:t>
            </a:r>
            <a:r>
              <a:rPr lang="en-US" sz="2200" dirty="0" err="1">
                <a:solidFill>
                  <a:srgbClr val="3B41C9"/>
                </a:solidFill>
                <a:latin typeface="Courier Prime"/>
              </a:rPr>
              <a:t>github.com</a:t>
            </a:r>
            <a:r>
              <a:rPr lang="en-US" sz="2200" dirty="0">
                <a:solidFill>
                  <a:srgbClr val="3B41C9"/>
                </a:solidFill>
                <a:latin typeface="Courier Prime"/>
              </a:rPr>
              <a:t>/&lt;you&gt;/&lt;project&gt;.git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3B41C9"/>
                </a:solidFill>
                <a:latin typeface="Courier Prime"/>
              </a:rPr>
              <a:t>git push -u origin main</a:t>
            </a:r>
          </a:p>
        </p:txBody>
      </p:sp>
      <p:pic>
        <p:nvPicPr>
          <p:cNvPr id="102" name="Audio 101">
            <a:extLst>
              <a:ext uri="{FF2B5EF4-FFF2-40B4-BE49-F238E27FC236}">
                <a16:creationId xmlns:a16="http://schemas.microsoft.com/office/drawing/2014/main" id="{B86CB8E2-2FE8-24C0-772C-1BCE45BFFB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784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TextBox 1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RATIONALE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272236" y="3133725"/>
            <a:ext cx="1484586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Have you ever finished a project, revisited it a year later, and wondered: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72031" y="4029710"/>
            <a:ext cx="1395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85817" y="4600575"/>
            <a:ext cx="12516366" cy="253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Why is my </a:t>
            </a:r>
            <a:r>
              <a:rPr lang="en-US" sz="2600" u="none" strike="noStrike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data manipulation pipeline suddenly causing an error?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I'm sure it was functioning correctly before.</a:t>
            </a:r>
          </a:p>
          <a:p>
            <a:pPr algn="ctr">
              <a:lnSpc>
                <a:spcPts val="4082"/>
              </a:lnSpc>
            </a:pPr>
            <a:endParaRPr lang="en-US" sz="2600" u="none" strike="noStrike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caused my </a:t>
            </a:r>
            <a:r>
              <a:rPr lang="en-US" sz="2600" u="none" strike="noStrike" dirty="0">
                <a:solidFill>
                  <a:srgbClr val="000000"/>
                </a:solidFill>
                <a:latin typeface="Montserrat Italics"/>
              </a:rPr>
              <a:t>ggplot2</a:t>
            </a: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 graphs to invert the bars?</a:t>
            </a:r>
          </a:p>
          <a:p>
            <a:pPr algn="ctr">
              <a:lnSpc>
                <a:spcPts val="4082"/>
              </a:lnSpc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I distinctly recall them working as expected in the past.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2236" y="7497825"/>
            <a:ext cx="139583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”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grpSp>
        <p:nvGrpSpPr>
          <p:cNvPr id="7" name="Group 7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JP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JP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9019417" y="4131596"/>
            <a:ext cx="6821776" cy="5126704"/>
          </a:xfrm>
          <a:custGeom>
            <a:avLst/>
            <a:gdLst/>
            <a:ahLst/>
            <a:cxnLst/>
            <a:rect l="l" t="t" r="r" b="b"/>
            <a:pathLst>
              <a:path w="6821776" h="5126704">
                <a:moveTo>
                  <a:pt x="0" y="0"/>
                </a:moveTo>
                <a:lnTo>
                  <a:pt x="6821776" y="0"/>
                </a:lnTo>
                <a:lnTo>
                  <a:pt x="6821776" y="5126704"/>
                </a:lnTo>
                <a:lnTo>
                  <a:pt x="0" y="512670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94835" y="2853478"/>
            <a:ext cx="679026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ASSUMING EVERYTHING WENT WELL</a:t>
            </a:r>
          </a:p>
        </p:txBody>
      </p:sp>
      <p:pic>
        <p:nvPicPr>
          <p:cNvPr id="109" name="Audio 108">
            <a:extLst>
              <a:ext uri="{FF2B5EF4-FFF2-40B4-BE49-F238E27FC236}">
                <a16:creationId xmlns:a16="http://schemas.microsoft.com/office/drawing/2014/main" id="{52DC4662-53AB-0F9A-83BE-3C1A980672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60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3265451" y="5600700"/>
            <a:ext cx="11693399" cy="2484220"/>
          </a:xfrm>
          <a:custGeom>
            <a:avLst/>
            <a:gdLst/>
            <a:ahLst/>
            <a:cxnLst/>
            <a:rect l="l" t="t" r="r" b="b"/>
            <a:pathLst>
              <a:path w="11693399" h="2484220">
                <a:moveTo>
                  <a:pt x="0" y="0"/>
                </a:moveTo>
                <a:lnTo>
                  <a:pt x="11693399" y="0"/>
                </a:lnTo>
                <a:lnTo>
                  <a:pt x="11693399" y="2484220"/>
                </a:lnTo>
                <a:lnTo>
                  <a:pt x="0" y="24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 dirty="0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184218"/>
            <a:ext cx="12600285" cy="11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HOW TO RESTORE YOUR R ENVIRONMENT WITH</a:t>
            </a:r>
          </a:p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A SINGLE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7" y="4924425"/>
            <a:ext cx="1418833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ourier Prime"/>
              </a:rPr>
              <a:t>git clone https://</a:t>
            </a:r>
            <a:r>
              <a:rPr lang="en-US" sz="2799" dirty="0" err="1">
                <a:solidFill>
                  <a:srgbClr val="000000"/>
                </a:solidFill>
                <a:latin typeface="Courier Prime"/>
              </a:rPr>
              <a:t>github.com</a:t>
            </a:r>
            <a:r>
              <a:rPr lang="en-US" sz="2799" dirty="0">
                <a:solidFill>
                  <a:srgbClr val="000000"/>
                </a:solidFill>
                <a:latin typeface="Courier Prime"/>
              </a:rPr>
              <a:t>/&lt;you&gt;/&lt;project&gt;.git </a:t>
            </a:r>
            <a:r>
              <a:rPr lang="en-US" sz="2000" dirty="0" err="1">
                <a:solidFill>
                  <a:srgbClr val="000000"/>
                </a:solidFill>
                <a:latin typeface="Courier Prime"/>
              </a:rPr>
              <a:t>NewRenvProject</a:t>
            </a:r>
            <a:endParaRPr lang="en-US" sz="2799" dirty="0">
              <a:solidFill>
                <a:srgbClr val="000000"/>
              </a:solidFill>
              <a:latin typeface="Courier Prim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87138" y="3757551"/>
            <a:ext cx="1118517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Start by cloning the repository into a new folder – </a:t>
            </a:r>
            <a:r>
              <a:rPr lang="en-US" sz="2599" dirty="0" err="1">
                <a:solidFill>
                  <a:srgbClr val="000000"/>
                </a:solidFill>
                <a:latin typeface="Montserrat"/>
              </a:rPr>
              <a:t>NewRenvProject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:</a:t>
            </a:r>
          </a:p>
        </p:txBody>
      </p:sp>
      <p:pic>
        <p:nvPicPr>
          <p:cNvPr id="92" name="Audio 91">
            <a:extLst>
              <a:ext uri="{FF2B5EF4-FFF2-40B4-BE49-F238E27FC236}">
                <a16:creationId xmlns:a16="http://schemas.microsoft.com/office/drawing/2014/main" id="{2BB7B005-8114-9848-3C71-94125A6E9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04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ONE MORE COMMAND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06114" y="2787197"/>
            <a:ext cx="3159491" cy="375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000000"/>
                </a:solidFill>
                <a:latin typeface="Courier Prime"/>
              </a:rPr>
              <a:t>::restore()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35236" y="9288505"/>
            <a:ext cx="4479578" cy="4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Now you are good to go!!!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152C8-A22F-AB16-89B7-D8DCC33088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3467" y="3114220"/>
            <a:ext cx="6969133" cy="1823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E4667B-007E-7164-E90C-4DDF1A683D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01174" y="2393633"/>
            <a:ext cx="3314700" cy="57658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5B1DAD-7A24-D683-9D83-5D215498C37E}"/>
              </a:ext>
            </a:extLst>
          </p:cNvPr>
          <p:cNvCxnSpPr/>
          <p:nvPr/>
        </p:nvCxnSpPr>
        <p:spPr>
          <a:xfrm>
            <a:off x="6629400" y="3276098"/>
            <a:ext cx="5029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94C834-4D13-0AC5-0E89-2761FE672197}"/>
              </a:ext>
            </a:extLst>
          </p:cNvPr>
          <p:cNvSpPr txBox="1"/>
          <p:nvPr/>
        </p:nvSpPr>
        <p:spPr>
          <a:xfrm>
            <a:off x="3028950" y="3930134"/>
            <a:ext cx="1017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JP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1436740-28E8-B7DA-7095-3196BA9E23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44801" y="5187513"/>
            <a:ext cx="3657600" cy="42545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3A5FF-6C85-1789-874F-AF127860095A}"/>
              </a:ext>
            </a:extLst>
          </p:cNvPr>
          <p:cNvCxnSpPr>
            <a:cxnSpLocks/>
          </p:cNvCxnSpPr>
          <p:nvPr/>
        </p:nvCxnSpPr>
        <p:spPr>
          <a:xfrm flipH="1">
            <a:off x="7297201" y="6612927"/>
            <a:ext cx="41507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9">
            <a:extLst>
              <a:ext uri="{FF2B5EF4-FFF2-40B4-BE49-F238E27FC236}">
                <a16:creationId xmlns:a16="http://schemas.microsoft.com/office/drawing/2014/main" id="{38287836-E696-2F05-8356-A9D875AE6440}"/>
              </a:ext>
            </a:extLst>
          </p:cNvPr>
          <p:cNvSpPr txBox="1"/>
          <p:nvPr/>
        </p:nvSpPr>
        <p:spPr>
          <a:xfrm>
            <a:off x="7380223" y="5823347"/>
            <a:ext cx="42783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ourier Prime"/>
              </a:rPr>
              <a:t>Final lock file consisting all required dependencies</a:t>
            </a:r>
          </a:p>
        </p:txBody>
      </p:sp>
      <p:pic>
        <p:nvPicPr>
          <p:cNvPr id="162" name="Audio 161">
            <a:extLst>
              <a:ext uri="{FF2B5EF4-FFF2-40B4-BE49-F238E27FC236}">
                <a16:creationId xmlns:a16="http://schemas.microsoft.com/office/drawing/2014/main" id="{53B696A2-C310-5FD7-E0E4-6103A210A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4502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4966818" y="3629394"/>
            <a:ext cx="6876518" cy="3853537"/>
          </a:xfrm>
          <a:custGeom>
            <a:avLst/>
            <a:gdLst/>
            <a:ahLst/>
            <a:cxnLst/>
            <a:rect l="l" t="t" r="r" b="b"/>
            <a:pathLst>
              <a:path w="6876518" h="3853537">
                <a:moveTo>
                  <a:pt x="0" y="0"/>
                </a:moveTo>
                <a:lnTo>
                  <a:pt x="6876518" y="0"/>
                </a:lnTo>
                <a:lnTo>
                  <a:pt x="6876518" y="3853537"/>
                </a:lnTo>
                <a:lnTo>
                  <a:pt x="0" y="38535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2095500"/>
            <a:ext cx="10584673" cy="59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3B41C9"/>
                </a:solidFill>
                <a:latin typeface="Archive Bold"/>
              </a:rPr>
              <a:t>GLOBAL PACKAGE CACHE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3036319"/>
            <a:ext cx="1203587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Italics"/>
              </a:rPr>
              <a:t>renv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also solves duplication issues with the use of global package cache.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7635331"/>
            <a:ext cx="14872162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</a:t>
            </a:r>
            <a:r>
              <a:rPr lang="en-US" sz="2599" dirty="0" err="1">
                <a:solidFill>
                  <a:srgbClr val="000000"/>
                </a:solidFill>
                <a:latin typeface="Montserrat Bold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 1.1.3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is installed,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renv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will move that installation into the global cache, </a:t>
            </a:r>
          </a:p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and then </a:t>
            </a:r>
            <a:r>
              <a:rPr lang="en-US" sz="2599" dirty="0">
                <a:solidFill>
                  <a:srgbClr val="000000"/>
                </a:solidFill>
                <a:latin typeface="Montserrat Bold"/>
              </a:rPr>
              <a:t>link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the installation into the project library as requested.</a:t>
            </a:r>
          </a:p>
        </p:txBody>
      </p:sp>
      <p:pic>
        <p:nvPicPr>
          <p:cNvPr id="117" name="Audio 116">
            <a:extLst>
              <a:ext uri="{FF2B5EF4-FFF2-40B4-BE49-F238E27FC236}">
                <a16:creationId xmlns:a16="http://schemas.microsoft.com/office/drawing/2014/main" id="{6326849D-046D-8C3E-B921-7D05329375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536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1939105"/>
            <a:ext cx="609022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CAVEAT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15469" y="3621874"/>
            <a:ext cx="12272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 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tracks the package versions but doesn't handle the version of R itself. Consider tools like '</a:t>
            </a:r>
            <a:r>
              <a:rPr lang="en-US" sz="2100" dirty="0">
                <a:solidFill>
                  <a:srgbClr val="3B41C9"/>
                </a:solidFill>
                <a:latin typeface="Montserrat Italics"/>
              </a:rPr>
              <a:t>rig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to manage different R versions.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6683355"/>
            <a:ext cx="1354383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doesn't address variations in the operating system, system library versions, or compiler versions. Docker is a popular solution for maintaining a stable environment.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2236" y="307258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>
            <a:off x="2272236" y="611024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TextBox 19"/>
          <p:cNvSpPr txBox="1"/>
          <p:nvPr/>
        </p:nvSpPr>
        <p:spPr>
          <a:xfrm>
            <a:off x="2425474" y="339232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474" y="6429989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5469" y="312191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 Version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6179799"/>
            <a:ext cx="516266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Operating System and Libraries:</a:t>
            </a:r>
          </a:p>
        </p:txBody>
      </p:sp>
      <p:sp>
        <p:nvSpPr>
          <p:cNvPr id="23" name="Freeform 23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Freeform 24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3715469" y="5140709"/>
            <a:ext cx="13470183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relies 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Pandoc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, which isn't bundled with the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package. Restoring '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' from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may not guarantee identical rendering of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RMarkdown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documents.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2272236" y="459141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7" name="TextBox 27"/>
          <p:cNvSpPr txBox="1"/>
          <p:nvPr/>
        </p:nvSpPr>
        <p:spPr>
          <a:xfrm>
            <a:off x="2425474" y="4911155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15469" y="4640751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 err="1">
                <a:solidFill>
                  <a:srgbClr val="3B41C9"/>
                </a:solidFill>
                <a:latin typeface="Montserrat Classic Bold"/>
              </a:rPr>
              <a:t>Pandoc</a:t>
            </a: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 Dependency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15469" y="8282193"/>
            <a:ext cx="12834869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Reproducibility isn't just about tools; it requires thoughtful consideration of project-specific goals and dependencies.</a:t>
            </a:r>
          </a:p>
        </p:txBody>
      </p:sp>
      <p:sp>
        <p:nvSpPr>
          <p:cNvPr id="30" name="Freeform 30"/>
          <p:cNvSpPr/>
          <p:nvPr/>
        </p:nvSpPr>
        <p:spPr>
          <a:xfrm>
            <a:off x="2272236" y="770908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1" name="TextBox 31"/>
          <p:cNvSpPr txBox="1"/>
          <p:nvPr/>
        </p:nvSpPr>
        <p:spPr>
          <a:xfrm>
            <a:off x="2425474" y="8028827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15469" y="7778638"/>
            <a:ext cx="426905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Thoughtful Reproducibility: </a:t>
            </a:r>
          </a:p>
        </p:txBody>
      </p:sp>
      <p:pic>
        <p:nvPicPr>
          <p:cNvPr id="97" name="Audio 96">
            <a:extLst>
              <a:ext uri="{FF2B5EF4-FFF2-40B4-BE49-F238E27FC236}">
                <a16:creationId xmlns:a16="http://schemas.microsoft.com/office/drawing/2014/main" id="{925EBEF7-0E7C-9CCF-ED2E-F4D70B6A88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8587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8" grpId="0"/>
      <p:bldP spid="29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TextBox 11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7138" y="2001484"/>
            <a:ext cx="677967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REFERENCES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TextBox 17"/>
          <p:cNvSpPr txBox="1"/>
          <p:nvPr/>
        </p:nvSpPr>
        <p:spPr>
          <a:xfrm>
            <a:off x="2387138" y="3163534"/>
            <a:ext cx="14872162" cy="511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RStudio (n.d.). "renv: Project Environments." [Webpage]. Retrieved from https://rstudio.github.io/renv/articles/renv.html 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Kevin Ushey (2020). "Introduction to renv." RStudio Conference 2020 Slides.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6" tooltip="https://kevinushey-2020-rstudio-conf.netlify.app/slides.html#18"/>
              </a:rPr>
              <a:t>https://kevinushey-2020-rstudio-conf.netlify.app/slides.html#18</a:t>
            </a:r>
          </a:p>
          <a:p>
            <a:pPr marL="561336" lvl="1" indent="-280668">
              <a:lnSpc>
                <a:spcPts val="512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Appsilon (n.d.). renv: How to Manage Dependencies in R. [Webpage]. Retrieved from </a:t>
            </a:r>
            <a:r>
              <a:rPr lang="en-US" sz="2599" u="sng">
                <a:solidFill>
                  <a:srgbClr val="000000"/>
                </a:solidFill>
                <a:latin typeface="Montserrat"/>
                <a:hlinkClick r:id="rId17" tooltip="https://appsilon.com/renv-how-to-manage-dependencies-in-r/?fbclid=IwAR3tXsTNdtzImNzVksza1xNb3tW8XAF4HR5DXrqL-PFjgbUb-MUbwRQV1zQ"/>
              </a:rPr>
              <a:t>https://appsilon.com/renv-how-to-manage-dependencies-in-r/?fbclid=IwAR3tXsTNdtzImNzVksza1xNb3tW8XAF4HR5DXrqL-PFjgbUb-MUbwRQV1zQ</a:t>
            </a:r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31C749DF-36F7-4EC2-95CF-EA840D74F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636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pic>
        <p:nvPicPr>
          <p:cNvPr id="80" name="Audio 79">
            <a:extLst>
              <a:ext uri="{FF2B5EF4-FFF2-40B4-BE49-F238E27FC236}">
                <a16:creationId xmlns:a16="http://schemas.microsoft.com/office/drawing/2014/main" id="{94B05318-DD70-A9D4-8834-BEAC0D9EE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155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6824803" y="4179409"/>
            <a:ext cx="5706317" cy="4777382"/>
          </a:xfrm>
          <a:custGeom>
            <a:avLst/>
            <a:gdLst/>
            <a:ahLst/>
            <a:cxnLst/>
            <a:rect l="l" t="t" r="r" b="b"/>
            <a:pathLst>
              <a:path w="5706317" h="4777382">
                <a:moveTo>
                  <a:pt x="0" y="0"/>
                </a:moveTo>
                <a:lnTo>
                  <a:pt x="5706318" y="0"/>
                </a:lnTo>
                <a:lnTo>
                  <a:pt x="5706318" y="4777382"/>
                </a:lnTo>
                <a:lnTo>
                  <a:pt x="0" y="4777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2236" y="2114550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EVEN WORSE!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7138" y="3133725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Your colleague says - “Well, it works on my computer!”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-4530591" y="-4829692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5" y="0"/>
                </a:lnTo>
                <a:lnTo>
                  <a:pt x="10155405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TextBox 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HERTIE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5020" y="3416401"/>
            <a:ext cx="1236558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The </a:t>
            </a:r>
            <a:r>
              <a:rPr lang="en-US" sz="2100">
                <a:solidFill>
                  <a:srgbClr val="3B41C9"/>
                </a:solidFill>
                <a:latin typeface="Montserrat Italics"/>
              </a:rPr>
              <a:t>renv</a:t>
            </a:r>
            <a:r>
              <a:rPr lang="en-US" sz="2100">
                <a:solidFill>
                  <a:srgbClr val="3B41C9"/>
                </a:solidFill>
                <a:latin typeface="Montserrat"/>
              </a:rPr>
              <a:t> package helps you to create reproducible environments for your R projects [1].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01" y="4642312"/>
            <a:ext cx="12207155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Each project is assigned its own library of R packages, so you can upgrade and change package versions in one project without worrying about it impacting your other projects.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020" y="2466030"/>
            <a:ext cx="741558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RENV?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9" name="Freeform 19"/>
          <p:cNvSpPr/>
          <p:nvPr/>
        </p:nvSpPr>
        <p:spPr>
          <a:xfrm>
            <a:off x="4138221" y="424935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0" name="TextBox 20"/>
          <p:cNvSpPr txBox="1"/>
          <p:nvPr/>
        </p:nvSpPr>
        <p:spPr>
          <a:xfrm>
            <a:off x="4291459" y="4569093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1" name="Freeform 21"/>
          <p:cNvSpPr/>
          <p:nvPr/>
        </p:nvSpPr>
        <p:spPr>
          <a:xfrm>
            <a:off x="4138221" y="5927569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2" name="TextBox 22"/>
          <p:cNvSpPr txBox="1"/>
          <p:nvPr/>
        </p:nvSpPr>
        <p:spPr>
          <a:xfrm>
            <a:off x="4291459" y="6247310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7001" y="4201727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ISOLATED</a:t>
            </a:r>
          </a:p>
        </p:txBody>
      </p:sp>
      <p:sp>
        <p:nvSpPr>
          <p:cNvPr id="24" name="Freeform 24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5" name="TextBox 25"/>
          <p:cNvSpPr txBox="1"/>
          <p:nvPr/>
        </p:nvSpPr>
        <p:spPr>
          <a:xfrm>
            <a:off x="5467001" y="590568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PORTABLE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7001" y="6427650"/>
            <a:ext cx="12345545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A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captures the state of your R packages, allowing you to more easily share and collaborate on projects with others, and ensures that everyone is working from a common base.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67001" y="781258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dirty="0">
                <a:solidFill>
                  <a:srgbClr val="3B41C9"/>
                </a:solidFill>
                <a:latin typeface="Montserrat Classic Bold"/>
              </a:rPr>
              <a:t>REPRODUCIBLE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67001" y="8297089"/>
            <a:ext cx="11916641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Use                                      to save the state of your R library to the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                     . 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Later, use                                    to restore your R library exactly as specified in the </a:t>
            </a:r>
            <a:r>
              <a:rPr lang="en-US" sz="2100" dirty="0" err="1">
                <a:solidFill>
                  <a:srgbClr val="3B41C9"/>
                </a:solidFill>
                <a:latin typeface="Montserrat Italics"/>
              </a:rPr>
              <a:t>lockfile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4138221" y="7874192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4291459" y="8208314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4580" y="8316139"/>
            <a:ext cx="24672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B41C9"/>
                </a:solidFill>
                <a:latin typeface="Courier Prime"/>
              </a:rPr>
              <a:t>renv</a:t>
            </a:r>
            <a:r>
              <a:rPr lang="en-US" sz="2000" dirty="0">
                <a:solidFill>
                  <a:srgbClr val="3B41C9"/>
                </a:solidFill>
                <a:latin typeface="Courier Prime"/>
              </a:rPr>
              <a:t>::snapshot()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2738" y="8693964"/>
            <a:ext cx="231308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renv::restore()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78979" y="8316139"/>
            <a:ext cx="13879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41C9"/>
                </a:solidFill>
                <a:latin typeface="Courier Prime"/>
              </a:rPr>
              <a:t>renv.lock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LANDSCAPE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4956" y="2885247"/>
            <a:ext cx="1559434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default state of the R package installation [2].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You’ve started a new project, and you’re ready to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analyse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some data.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5469" y="6747343"/>
            <a:ext cx="1458164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exactly is meant by a "library path"?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What constitutes the "active library paths"?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How does R go about searching these library paths when it loads a package?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9374270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 dirty="0">
                <a:solidFill>
                  <a:srgbClr val="000000"/>
                </a:solidFill>
                <a:latin typeface="Montserrat"/>
              </a:rPr>
              <a:t>Let’s delve into each concept for a better understanding!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12527" y="5112335"/>
            <a:ext cx="27985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600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2527" y="5744728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When this code is executed, R scans through the active library paths to find an installed copy of the </a:t>
            </a:r>
            <a:r>
              <a:rPr lang="en-US" sz="2600" dirty="0" err="1">
                <a:solidFill>
                  <a:srgbClr val="000000"/>
                </a:solidFill>
                <a:latin typeface="Montserrat"/>
              </a:rPr>
              <a:t>dplyr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package and loads it.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3880270"/>
            <a:ext cx="12725495" cy="1714360"/>
          </a:xfrm>
          <a:custGeom>
            <a:avLst/>
            <a:gdLst/>
            <a:ahLst/>
            <a:cxnLst/>
            <a:rect l="l" t="t" r="r" b="b"/>
            <a:pathLst>
              <a:path w="12725495" h="1714360">
                <a:moveTo>
                  <a:pt x="0" y="0"/>
                </a:moveTo>
                <a:lnTo>
                  <a:pt x="12725495" y="0"/>
                </a:lnTo>
                <a:lnTo>
                  <a:pt x="12725495" y="1714360"/>
                </a:lnTo>
                <a:lnTo>
                  <a:pt x="0" y="17143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2875722"/>
            <a:ext cx="1458164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From the R extensions manual: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112768"/>
            <a:ext cx="15867524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An R session can be configured to access multiple library paths, which are essentially predefined directories that R searches when it needs to locate and load a package.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1712527" y="4228047"/>
            <a:ext cx="13813054" cy="2252773"/>
          </a:xfrm>
          <a:custGeom>
            <a:avLst/>
            <a:gdLst/>
            <a:ahLst/>
            <a:cxnLst/>
            <a:rect l="l" t="t" r="r" b="b"/>
            <a:pathLst>
              <a:path w="13813054" h="2252773">
                <a:moveTo>
                  <a:pt x="0" y="0"/>
                </a:moveTo>
                <a:lnTo>
                  <a:pt x="13813054" y="0"/>
                </a:lnTo>
                <a:lnTo>
                  <a:pt x="13813054" y="2252773"/>
                </a:lnTo>
                <a:lnTo>
                  <a:pt x="0" y="22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3094797"/>
            <a:ext cx="1554677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000000"/>
                </a:solidFill>
                <a:latin typeface="Montserrat"/>
              </a:rPr>
              <a:t>The                           function can be used to both retrieve and modify the library paths for your specific R session.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7090780"/>
            <a:ext cx="16014609" cy="154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User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 where packages I choose to download and install normally get installed.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System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the folder, where R’s default packages are stored normally.</a:t>
            </a:r>
          </a:p>
          <a:p>
            <a:pPr>
              <a:lnSpc>
                <a:spcPts val="2444"/>
              </a:lnSpc>
            </a:pPr>
            <a:endParaRPr lang="en-US" sz="2600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444"/>
              </a:lnSpc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Site library</a:t>
            </a:r>
            <a:r>
              <a:rPr lang="en-US" sz="2600" dirty="0">
                <a:solidFill>
                  <a:srgbClr val="000000"/>
                </a:solidFill>
                <a:latin typeface="Montserrat"/>
              </a:rPr>
              <a:t>: other folders, where packages managed by administrators are stored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8869" y="3132897"/>
            <a:ext cx="219313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Courier Prime"/>
              </a:rPr>
              <a:t>.</a:t>
            </a:r>
            <a:r>
              <a:rPr lang="en-US" sz="2399" dirty="0" err="1">
                <a:solidFill>
                  <a:srgbClr val="000000"/>
                </a:solidFill>
                <a:latin typeface="Courier Prime"/>
              </a:rPr>
              <a:t>libPaths</a:t>
            </a:r>
            <a:r>
              <a:rPr lang="en-US" sz="2399" dirty="0">
                <a:solidFill>
                  <a:srgbClr val="000000"/>
                </a:solidFill>
                <a:latin typeface="Courier Prime"/>
              </a:rPr>
              <a:t>()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TextBox 14"/>
          <p:cNvSpPr txBox="1"/>
          <p:nvPr/>
        </p:nvSpPr>
        <p:spPr>
          <a:xfrm>
            <a:off x="1712527" y="3094797"/>
            <a:ext cx="15546773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R looks through the active library paths one by one to locate an installation of the requested package.</a:t>
            </a:r>
          </a:p>
          <a:p>
            <a:pPr>
              <a:lnSpc>
                <a:spcPts val="2599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It loads the first discovery it makes, including any required dependencies, all from these same library paths.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12527" y="8214788"/>
            <a:ext cx="10580720" cy="719369"/>
          </a:xfrm>
          <a:custGeom>
            <a:avLst/>
            <a:gdLst/>
            <a:ahLst/>
            <a:cxnLst/>
            <a:rect l="l" t="t" r="r" b="b"/>
            <a:pathLst>
              <a:path w="10580720" h="719369">
                <a:moveTo>
                  <a:pt x="0" y="0"/>
                </a:moveTo>
                <a:lnTo>
                  <a:pt x="10580720" y="0"/>
                </a:lnTo>
                <a:lnTo>
                  <a:pt x="10580720" y="719369"/>
                </a:lnTo>
                <a:lnTo>
                  <a:pt x="0" y="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WHAT IS A LIBRARY PATH?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6314476"/>
            <a:ext cx="15546773" cy="141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When this code is executed, R will inspect the active library paths to find an installed copy of the </a:t>
            </a:r>
            <a:r>
              <a:rPr lang="en-US" sz="2599" dirty="0" err="1">
                <a:solidFill>
                  <a:srgbClr val="000000"/>
                </a:solidFill>
                <a:latin typeface="Montserrat Italics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Montserrat"/>
              </a:rPr>
              <a:t> package and load the first one it encounters</a:t>
            </a:r>
          </a:p>
          <a:p>
            <a:pPr>
              <a:lnSpc>
                <a:spcPts val="1975"/>
              </a:lnSpc>
            </a:pPr>
            <a:endParaRPr lang="en-US" sz="2599" dirty="0">
              <a:solidFill>
                <a:srgbClr val="000000"/>
              </a:solidFill>
              <a:latin typeface="Montserrat"/>
            </a:endParaRPr>
          </a:p>
          <a:p>
            <a:pPr marL="561336" lvl="1" indent="-280668">
              <a:lnSpc>
                <a:spcPts val="3145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Montserrat"/>
              </a:rPr>
              <a:t>If you want to manually search for an installed package, you can use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27" y="5669273"/>
            <a:ext cx="1554677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Courier Prime"/>
              </a:rPr>
              <a:t>library(</a:t>
            </a:r>
            <a:r>
              <a:rPr lang="en-US" sz="2599" dirty="0" err="1">
                <a:solidFill>
                  <a:srgbClr val="000000"/>
                </a:solidFill>
                <a:latin typeface="Courier Prime"/>
              </a:rPr>
              <a:t>dplyr</a:t>
            </a:r>
            <a:r>
              <a:rPr lang="en-US" sz="2599" dirty="0">
                <a:solidFill>
                  <a:srgbClr val="000000"/>
                </a:solidFill>
                <a:latin typeface="Courier Prime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7129" y="7380373"/>
            <a:ext cx="279856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urier Prime"/>
              </a:rPr>
              <a:t>find.package()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3" name="AutoShape 3"/>
          <p:cNvSpPr/>
          <p:nvPr/>
        </p:nvSpPr>
        <p:spPr>
          <a:xfrm>
            <a:off x="14716004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JP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0" name="Freeform 10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1" name="Freeform 11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2" name="Freeform 12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4" name="Freeform 14"/>
          <p:cNvSpPr/>
          <p:nvPr/>
        </p:nvSpPr>
        <p:spPr>
          <a:xfrm>
            <a:off x="7007471" y="3756180"/>
            <a:ext cx="2553357" cy="1397963"/>
          </a:xfrm>
          <a:custGeom>
            <a:avLst/>
            <a:gdLst/>
            <a:ahLst/>
            <a:cxnLst/>
            <a:rect l="l" t="t" r="r" b="b"/>
            <a:pathLst>
              <a:path w="2553357" h="1397963">
                <a:moveTo>
                  <a:pt x="0" y="0"/>
                </a:moveTo>
                <a:lnTo>
                  <a:pt x="2553358" y="0"/>
                </a:lnTo>
                <a:lnTo>
                  <a:pt x="2553358" y="1397963"/>
                </a:lnTo>
                <a:lnTo>
                  <a:pt x="0" y="13979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5" name="Freeform 15"/>
          <p:cNvSpPr/>
          <p:nvPr/>
        </p:nvSpPr>
        <p:spPr>
          <a:xfrm>
            <a:off x="3450461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16" name="TextBox 16"/>
          <p:cNvSpPr txBox="1"/>
          <p:nvPr/>
        </p:nvSpPr>
        <p:spPr>
          <a:xfrm>
            <a:off x="1712527" y="2932872"/>
            <a:ext cx="1677054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By default, each R session uses the same set of library paths: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HERTIE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27" y="1866072"/>
            <a:ext cx="1355921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THE CHALLENGE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7471" y="4079988"/>
            <a:ext cx="2553357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Library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82299" y="6442631"/>
            <a:ext cx="215053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1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50762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4" name="TextBox 24"/>
          <p:cNvSpPr txBox="1"/>
          <p:nvPr/>
        </p:nvSpPr>
        <p:spPr>
          <a:xfrm>
            <a:off x="7409647" y="6442631"/>
            <a:ext cx="2165598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2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919588" y="6093993"/>
            <a:ext cx="2614215" cy="1447622"/>
          </a:xfrm>
          <a:custGeom>
            <a:avLst/>
            <a:gdLst/>
            <a:ahLst/>
            <a:cxnLst/>
            <a:rect l="l" t="t" r="r" b="b"/>
            <a:pathLst>
              <a:path w="2614215" h="1447622">
                <a:moveTo>
                  <a:pt x="0" y="0"/>
                </a:moveTo>
                <a:lnTo>
                  <a:pt x="2614215" y="0"/>
                </a:lnTo>
                <a:lnTo>
                  <a:pt x="2614215" y="1447622"/>
                </a:lnTo>
                <a:lnTo>
                  <a:pt x="0" y="14476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JP"/>
          </a:p>
        </p:txBody>
      </p:sp>
      <p:sp>
        <p:nvSpPr>
          <p:cNvPr id="26" name="TextBox 26"/>
          <p:cNvSpPr txBox="1"/>
          <p:nvPr/>
        </p:nvSpPr>
        <p:spPr>
          <a:xfrm>
            <a:off x="11135496" y="6442631"/>
            <a:ext cx="2182399" cy="67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3926">
                <a:solidFill>
                  <a:srgbClr val="000000"/>
                </a:solidFill>
                <a:latin typeface="Canva Sans Bold"/>
              </a:rPr>
              <a:t>Project 3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244318" y="4963585"/>
            <a:ext cx="1640715" cy="840059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8" name="AutoShape 28"/>
          <p:cNvSpPr/>
          <p:nvPr/>
        </p:nvSpPr>
        <p:spPr>
          <a:xfrm flipH="1" flipV="1">
            <a:off x="9582001" y="4963480"/>
            <a:ext cx="1627290" cy="865778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29" name="AutoShape 29"/>
          <p:cNvSpPr/>
          <p:nvPr/>
        </p:nvSpPr>
        <p:spPr>
          <a:xfrm flipV="1">
            <a:off x="8298535" y="5324716"/>
            <a:ext cx="0" cy="769277"/>
          </a:xfrm>
          <a:prstGeom prst="line">
            <a:avLst/>
          </a:prstGeom>
          <a:ln w="28575" cap="flat">
            <a:solidFill>
              <a:srgbClr val="3B4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JP"/>
          </a:p>
        </p:txBody>
      </p:sp>
      <p:sp>
        <p:nvSpPr>
          <p:cNvPr id="30" name="TextBox 30"/>
          <p:cNvSpPr txBox="1"/>
          <p:nvPr/>
        </p:nvSpPr>
        <p:spPr>
          <a:xfrm>
            <a:off x="1712527" y="8217890"/>
            <a:ext cx="1677054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If </a:t>
            </a:r>
            <a:r>
              <a:rPr lang="en-US" sz="2599">
                <a:solidFill>
                  <a:srgbClr val="000000"/>
                </a:solidFill>
                <a:latin typeface="Montserrat Bold"/>
              </a:rPr>
              <a:t>dplyr 1.1.3 </a:t>
            </a:r>
            <a:r>
              <a:rPr lang="en-US" sz="2599">
                <a:solidFill>
                  <a:srgbClr val="000000"/>
                </a:solidFill>
                <a:latin typeface="Montserrat"/>
              </a:rPr>
              <a:t>would be installed, this package would then become available for</a:t>
            </a:r>
          </a:p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</a:rPr>
              <a:t>all three projects.</a:t>
            </a:r>
          </a:p>
        </p:txBody>
      </p:sp>
    </p:spTree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9.8|19.6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4.9|20.1|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1505</Words>
  <Application>Microsoft Macintosh PowerPoint</Application>
  <PresentationFormat>Custom</PresentationFormat>
  <Paragraphs>253</Paragraphs>
  <Slides>26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Archive</vt:lpstr>
      <vt:lpstr>Courier Prime Bold</vt:lpstr>
      <vt:lpstr>Montserrat Italics</vt:lpstr>
      <vt:lpstr>Calibri</vt:lpstr>
      <vt:lpstr>Montserrat Classic Bold</vt:lpstr>
      <vt:lpstr>Montserrat Bold</vt:lpstr>
      <vt:lpstr>Montserrat</vt:lpstr>
      <vt:lpstr>Archive Bold</vt:lpstr>
      <vt:lpstr>Arial</vt:lpstr>
      <vt:lpstr>Canva Sans Bold</vt:lpstr>
      <vt:lpstr>Canva Sans</vt:lpstr>
      <vt:lpstr>Montserrat Classic</vt:lpstr>
      <vt:lpstr>Courier Prime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Ensuring reproducibility with Renv</dc:title>
  <dc:subject/>
  <dc:creator/>
  <cp:keywords/>
  <dc:description/>
  <cp:lastModifiedBy>Varvara Ilyina</cp:lastModifiedBy>
  <cp:revision>16</cp:revision>
  <dcterms:created xsi:type="dcterms:W3CDTF">2006-08-16T00:00:00Z</dcterms:created>
  <dcterms:modified xsi:type="dcterms:W3CDTF">2023-11-03T21:04:05Z</dcterms:modified>
  <cp:category/>
  <dc:identifier>DAFycsqDErA</dc:identifier>
</cp:coreProperties>
</file>